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369" r:id="rId6"/>
    <p:sldId id="370" r:id="rId7"/>
    <p:sldId id="382" r:id="rId8"/>
    <p:sldId id="383" r:id="rId9"/>
    <p:sldId id="384" r:id="rId10"/>
    <p:sldId id="385" r:id="rId11"/>
    <p:sldId id="391" r:id="rId12"/>
    <p:sldId id="392" r:id="rId13"/>
    <p:sldId id="388" r:id="rId14"/>
    <p:sldId id="393" r:id="rId15"/>
    <p:sldId id="394" r:id="rId16"/>
    <p:sldId id="395" r:id="rId17"/>
    <p:sldId id="387" r:id="rId18"/>
    <p:sldId id="386" r:id="rId19"/>
    <p:sldId id="396" r:id="rId20"/>
    <p:sldId id="397" r:id="rId21"/>
    <p:sldId id="371" r:id="rId22"/>
    <p:sldId id="390" r:id="rId23"/>
    <p:sldId id="389" r:id="rId24"/>
    <p:sldId id="320" r:id="rId25"/>
    <p:sldId id="321" r:id="rId26"/>
    <p:sldId id="342" r:id="rId27"/>
    <p:sldId id="341" r:id="rId28"/>
    <p:sldId id="319" r:id="rId29"/>
    <p:sldId id="344" r:id="rId30"/>
    <p:sldId id="345" r:id="rId31"/>
    <p:sldId id="343" r:id="rId32"/>
    <p:sldId id="340" r:id="rId33"/>
    <p:sldId id="324" r:id="rId34"/>
    <p:sldId id="314" r:id="rId35"/>
    <p:sldId id="322" r:id="rId36"/>
    <p:sldId id="348" r:id="rId37"/>
    <p:sldId id="398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459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88F94BB0-F4A7-4CF0-9A89-A702C1071B96}"/>
    <pc:docChg chg="modSld sldOrd">
      <pc:chgData name="Toon Calders" userId="8cb5987f-24a7-4554-8d12-6611cca8efc6" providerId="ADAL" clId="{88F94BB0-F4A7-4CF0-9A89-A702C1071B96}" dt="2025-02-18T16:12:49.855" v="18"/>
      <pc:docMkLst>
        <pc:docMk/>
      </pc:docMkLst>
      <pc:sldChg chg="ord">
        <pc:chgData name="Toon Calders" userId="8cb5987f-24a7-4554-8d12-6611cca8efc6" providerId="ADAL" clId="{88F94BB0-F4A7-4CF0-9A89-A702C1071B96}" dt="2025-02-18T16:12:49.855" v="18"/>
        <pc:sldMkLst>
          <pc:docMk/>
          <pc:sldMk cId="2803097426" sldId="389"/>
        </pc:sldMkLst>
      </pc:sldChg>
      <pc:sldChg chg="modSp mod">
        <pc:chgData name="Toon Calders" userId="8cb5987f-24a7-4554-8d12-6611cca8efc6" providerId="ADAL" clId="{88F94BB0-F4A7-4CF0-9A89-A702C1071B96}" dt="2025-02-18T08:49:44.750" v="16" actId="20577"/>
        <pc:sldMkLst>
          <pc:docMk/>
          <pc:sldMk cId="284380645" sldId="390"/>
        </pc:sldMkLst>
        <pc:spChg chg="mod">
          <ac:chgData name="Toon Calders" userId="8cb5987f-24a7-4554-8d12-6611cca8efc6" providerId="ADAL" clId="{88F94BB0-F4A7-4CF0-9A89-A702C1071B96}" dt="2025-02-18T08:49:44.750" v="16" actId="20577"/>
          <ac:spMkLst>
            <pc:docMk/>
            <pc:sldMk cId="284380645" sldId="390"/>
            <ac:spMk id="4" creationId="{9CF69591-6F67-49D2-B7BF-79EEE2CF091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B2C741-11F8-4102-9FEB-1A2E25B0B8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02" y="9183"/>
            <a:ext cx="4284789" cy="13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15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61327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8031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B2EA22-DB7B-429A-829E-65E6CD5D5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378" y="6159560"/>
            <a:ext cx="2169622" cy="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6108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095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6069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0551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640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33848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3785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C984-4C90-4FE9-9914-D777CA83362C}" type="datetimeFigureOut">
              <a:rPr lang="nl-BE" smtClean="0"/>
              <a:t>18/02/2025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0413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Deler" TargetMode="External"/><Relationship Id="rId2" Type="http://schemas.openxmlformats.org/officeDocument/2006/relationships/hyperlink" Target="https://nl.wikipedia.org/wiki/Natuurlijk_geta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10635"/>
            <a:ext cx="7772400" cy="2387600"/>
          </a:xfrm>
        </p:spPr>
        <p:txBody>
          <a:bodyPr>
            <a:normAutofit/>
          </a:bodyPr>
          <a:lstStyle/>
          <a:p>
            <a:r>
              <a:rPr lang="nl-BE" dirty="0"/>
              <a:t>Inleiding Programmeren</a:t>
            </a:r>
            <a:br>
              <a:rPr lang="nl-BE" dirty="0"/>
            </a:br>
            <a:r>
              <a:rPr lang="nl-BE" dirty="0"/>
              <a:t>Functies en lijsten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693992"/>
            <a:ext cx="6858000" cy="1655762"/>
          </a:xfrm>
        </p:spPr>
        <p:txBody>
          <a:bodyPr/>
          <a:lstStyle/>
          <a:p>
            <a:r>
              <a:rPr lang="nl-BE" dirty="0"/>
              <a:t>Toon Calders</a:t>
            </a:r>
          </a:p>
          <a:p>
            <a:r>
              <a:rPr lang="nl-BE" dirty="0"/>
              <a:t>toon.calders@uantwerpen.be</a:t>
            </a:r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6F14-3650-4BF5-8D69-5F3BBFF29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Functies</a:t>
            </a:r>
            <a:r>
              <a:rPr lang="en-GB" dirty="0"/>
              <a:t>: </a:t>
            </a:r>
            <a:r>
              <a:rPr lang="en-GB" dirty="0" err="1"/>
              <a:t>nomenclatuur</a:t>
            </a:r>
            <a:endParaRPr lang="en-GB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AF0D065-9042-423D-82E7-A456558EA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788" y="1921521"/>
            <a:ext cx="5561138" cy="424731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def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GGD(A,B):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A&gt;=B: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A = A - B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A!=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temp=A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A=B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B=temp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(B)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X=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eerste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Y=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Geef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het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tweede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getal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(GGD(X,Y))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08C5CA-29FC-402B-B637-F64060CDA8DD}"/>
              </a:ext>
            </a:extLst>
          </p:cNvPr>
          <p:cNvSpPr/>
          <p:nvPr/>
        </p:nvSpPr>
        <p:spPr>
          <a:xfrm>
            <a:off x="771788" y="1921521"/>
            <a:ext cx="6610524" cy="295248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7B643B-EDFB-421E-8A58-546DFD4DB185}"/>
              </a:ext>
            </a:extLst>
          </p:cNvPr>
          <p:cNvSpPr txBox="1"/>
          <p:nvPr/>
        </p:nvSpPr>
        <p:spPr>
          <a:xfrm>
            <a:off x="5656006" y="1921521"/>
            <a:ext cx="1726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Functie-definitie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EF83B5-33C9-45CF-A900-9A858547EA40}"/>
              </a:ext>
            </a:extLst>
          </p:cNvPr>
          <p:cNvSpPr/>
          <p:nvPr/>
        </p:nvSpPr>
        <p:spPr>
          <a:xfrm>
            <a:off x="1652631" y="5821960"/>
            <a:ext cx="1082180" cy="30493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167F26-FC43-4DB8-8FFB-1E13DB504F68}"/>
              </a:ext>
            </a:extLst>
          </p:cNvPr>
          <p:cNvSpPr txBox="1"/>
          <p:nvPr/>
        </p:nvSpPr>
        <p:spPr>
          <a:xfrm>
            <a:off x="2068351" y="6168838"/>
            <a:ext cx="3195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functieaanroep</a:t>
            </a:r>
            <a:endParaRPr lang="en-GB" dirty="0"/>
          </a:p>
        </p:txBody>
      </p:sp>
      <p:sp>
        <p:nvSpPr>
          <p:cNvPr id="10" name="Rounded Rectangular Callout 16">
            <a:extLst>
              <a:ext uri="{FF2B5EF4-FFF2-40B4-BE49-F238E27FC236}">
                <a16:creationId xmlns:a16="http://schemas.microsoft.com/office/drawing/2014/main" id="{2A0F6177-2398-4504-917D-0373AAABFF14}"/>
              </a:ext>
            </a:extLst>
          </p:cNvPr>
          <p:cNvSpPr/>
          <p:nvPr/>
        </p:nvSpPr>
        <p:spPr>
          <a:xfrm>
            <a:off x="3099837" y="1270829"/>
            <a:ext cx="1572831" cy="419860"/>
          </a:xfrm>
          <a:prstGeom prst="wedgeRoundRectCallout">
            <a:avLst>
              <a:gd name="adj1" fmla="val -108620"/>
              <a:gd name="adj2" fmla="val 129592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parameter</a:t>
            </a:r>
          </a:p>
        </p:txBody>
      </p:sp>
      <p:sp>
        <p:nvSpPr>
          <p:cNvPr id="11" name="Rounded Rectangular Callout 16">
            <a:extLst>
              <a:ext uri="{FF2B5EF4-FFF2-40B4-BE49-F238E27FC236}">
                <a16:creationId xmlns:a16="http://schemas.microsoft.com/office/drawing/2014/main" id="{2EAF0B39-4403-4FAD-A019-C920F646CC55}"/>
              </a:ext>
            </a:extLst>
          </p:cNvPr>
          <p:cNvSpPr/>
          <p:nvPr/>
        </p:nvSpPr>
        <p:spPr>
          <a:xfrm>
            <a:off x="3886252" y="6118310"/>
            <a:ext cx="1572831" cy="419860"/>
          </a:xfrm>
          <a:prstGeom prst="wedgeRoundRectCallout">
            <a:avLst>
              <a:gd name="adj1" fmla="val -123554"/>
              <a:gd name="adj2" fmla="val -70212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argument</a:t>
            </a:r>
          </a:p>
        </p:txBody>
      </p:sp>
    </p:spTree>
    <p:extLst>
      <p:ext uri="{BB962C8B-B14F-4D97-AF65-F5344CB8AC3E}">
        <p14:creationId xmlns:p14="http://schemas.microsoft.com/office/powerpoint/2010/main" val="896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D04F2-C923-476D-AC23-77C7605E8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Mogelijke</a:t>
            </a:r>
            <a:r>
              <a:rPr lang="en-US" dirty="0"/>
              <a:t> </a:t>
            </a:r>
            <a:r>
              <a:rPr lang="en-US" dirty="0" err="1"/>
              <a:t>fouten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parameters </a:t>
            </a:r>
            <a:r>
              <a:rPr lang="en-US" dirty="0" err="1"/>
              <a:t>vergeten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A801B4-5EF0-44F2-ABAC-1C3C92F29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33562"/>
            <a:ext cx="80105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9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D04F2-C923-476D-AC23-77C7605E8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Mogelijke</a:t>
            </a:r>
            <a:r>
              <a:rPr lang="en-US" dirty="0"/>
              <a:t> </a:t>
            </a:r>
            <a:r>
              <a:rPr lang="en-US" dirty="0" err="1"/>
              <a:t>fouten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return </a:t>
            </a:r>
            <a:r>
              <a:rPr lang="en-US" dirty="0" err="1"/>
              <a:t>vergeten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E09614-65D9-4187-BACC-958C34251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803" y="1959746"/>
            <a:ext cx="27622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71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D04F2-C923-476D-AC23-77C7605E8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Mogelijke</a:t>
            </a:r>
            <a:r>
              <a:rPr lang="en-US" dirty="0"/>
              <a:t> </a:t>
            </a:r>
            <a:r>
              <a:rPr lang="en-US" dirty="0" err="1"/>
              <a:t>fouten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parameters </a:t>
            </a:r>
            <a:r>
              <a:rPr lang="en-US" dirty="0" err="1"/>
              <a:t>hebben</a:t>
            </a:r>
            <a:r>
              <a:rPr lang="en-US" dirty="0"/>
              <a:t> </a:t>
            </a:r>
            <a:r>
              <a:rPr lang="en-US" dirty="0" err="1"/>
              <a:t>verkeerd</a:t>
            </a:r>
            <a:r>
              <a:rPr lang="en-US" dirty="0"/>
              <a:t> type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8A3DAF-0632-4CD7-807E-4DF797655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04" y="2191535"/>
            <a:ext cx="7191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7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838D2-F37E-418B-97C7-894F18DAF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</a:t>
            </a:r>
            <a:r>
              <a:rPr lang="nl-BE" dirty="0" err="1"/>
              <a:t>Turtle</a:t>
            </a:r>
            <a:r>
              <a:rPr lang="nl-BE" dirty="0"/>
              <a:t> </a:t>
            </a:r>
            <a:r>
              <a:rPr lang="nl-BE" dirty="0" err="1"/>
              <a:t>street</a:t>
            </a:r>
            <a:r>
              <a:rPr lang="nl-BE" dirty="0"/>
              <a:t> met parameters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5B57C-E5AF-472C-A12D-917EE371B3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Voeg parameters toe:</a:t>
            </a:r>
          </a:p>
          <a:p>
            <a:pPr lvl="1"/>
            <a:r>
              <a:rPr lang="nl-BE" dirty="0"/>
              <a:t>Grootte huis</a:t>
            </a:r>
          </a:p>
          <a:p>
            <a:pPr lvl="1"/>
            <a:r>
              <a:rPr lang="nl-BE" dirty="0"/>
              <a:t>Aantal huizen</a:t>
            </a:r>
          </a:p>
          <a:p>
            <a:pPr lvl="1"/>
            <a:r>
              <a:rPr lang="nl-BE" dirty="0"/>
              <a:t>Aantal straten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04675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B078A9-3926-4C51-A773-F62C8A084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58" y="2083293"/>
            <a:ext cx="3400063" cy="23111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Functies: voorbeelden</a:t>
            </a:r>
          </a:p>
        </p:txBody>
      </p:sp>
      <p:sp>
        <p:nvSpPr>
          <p:cNvPr id="8" name="Rounded Rectangular Callout 16">
            <a:extLst>
              <a:ext uri="{FF2B5EF4-FFF2-40B4-BE49-F238E27FC236}">
                <a16:creationId xmlns:a16="http://schemas.microsoft.com/office/drawing/2014/main" id="{C7104536-EB25-4958-A86E-1969FBB1132C}"/>
              </a:ext>
            </a:extLst>
          </p:cNvPr>
          <p:cNvSpPr/>
          <p:nvPr/>
        </p:nvSpPr>
        <p:spPr>
          <a:xfrm>
            <a:off x="3605378" y="4710314"/>
            <a:ext cx="3072259" cy="1791154"/>
          </a:xfrm>
          <a:prstGeom prst="wedgeRoundRectCallout">
            <a:avLst>
              <a:gd name="adj1" fmla="val -60376"/>
              <a:gd name="adj2" fmla="val -94889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Return breekt </a:t>
            </a:r>
            <a:r>
              <a:rPr lang="nl-BE" sz="2100" b="1" dirty="0">
                <a:solidFill>
                  <a:schemeClr val="tx1"/>
                </a:solidFill>
              </a:rPr>
              <a:t>onmiddellijk</a:t>
            </a:r>
            <a:r>
              <a:rPr lang="nl-BE" sz="2100" dirty="0">
                <a:solidFill>
                  <a:schemeClr val="tx1"/>
                </a:solidFill>
              </a:rPr>
              <a:t> de functie af en kan eender waar geplaats worden binnen de functie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EEAEFB-2BBB-4816-803C-6B8B222FF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330" y="2015231"/>
            <a:ext cx="3446802" cy="168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16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2B80F-AD20-4513-960A-5AFC0E422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Functies</a:t>
            </a:r>
            <a:r>
              <a:rPr lang="en-US" dirty="0"/>
              <a:t> die </a:t>
            </a:r>
            <a:r>
              <a:rPr lang="en-US" dirty="0" err="1"/>
              <a:t>functies</a:t>
            </a:r>
            <a:r>
              <a:rPr lang="en-US" dirty="0"/>
              <a:t> </a:t>
            </a:r>
            <a:r>
              <a:rPr lang="en-US" dirty="0" err="1"/>
              <a:t>aanroepen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442715-D722-4E2A-BF9A-139FE89087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687" y="4012106"/>
            <a:ext cx="3447590" cy="2148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49B547-DA8B-435A-8F87-DA5EABF8F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337" y="1532877"/>
            <a:ext cx="3400063" cy="2311154"/>
          </a:xfrm>
          <a:prstGeom prst="rect">
            <a:avLst/>
          </a:prstGeom>
        </p:spPr>
      </p:pic>
      <p:sp>
        <p:nvSpPr>
          <p:cNvPr id="7" name="Rounded Rectangular Callout 16">
            <a:extLst>
              <a:ext uri="{FF2B5EF4-FFF2-40B4-BE49-F238E27FC236}">
                <a16:creationId xmlns:a16="http://schemas.microsoft.com/office/drawing/2014/main" id="{BF9C546E-228F-40DB-8643-D9708C75B85D}"/>
              </a:ext>
            </a:extLst>
          </p:cNvPr>
          <p:cNvSpPr/>
          <p:nvPr/>
        </p:nvSpPr>
        <p:spPr>
          <a:xfrm>
            <a:off x="1368205" y="5282212"/>
            <a:ext cx="2999609" cy="899659"/>
          </a:xfrm>
          <a:prstGeom prst="wedgeRoundRectCallout">
            <a:avLst>
              <a:gd name="adj1" fmla="val 84006"/>
              <a:gd name="adj2" fmla="val -78638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Aanroep van een andere functie</a:t>
            </a:r>
          </a:p>
        </p:txBody>
      </p:sp>
    </p:spTree>
    <p:extLst>
      <p:ext uri="{BB962C8B-B14F-4D97-AF65-F5344CB8AC3E}">
        <p14:creationId xmlns:p14="http://schemas.microsoft.com/office/powerpoint/2010/main" val="2360869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5C6CE-5854-483E-9C82-1D5630C11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Vlugge</a:t>
            </a:r>
            <a:r>
              <a:rPr lang="en-US" dirty="0"/>
              <a:t> </a:t>
            </a:r>
            <a:r>
              <a:rPr lang="en-US" dirty="0" err="1"/>
              <a:t>vraag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E56CDB-C5ED-4CA1-8E0A-07145A82B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Wat </a:t>
            </a:r>
            <a:r>
              <a:rPr lang="en-US" dirty="0" err="1"/>
              <a:t>loopt</a:t>
            </a:r>
            <a:r>
              <a:rPr lang="en-US" dirty="0"/>
              <a:t> er mis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functie</a:t>
            </a:r>
            <a:r>
              <a:rPr lang="en-US" dirty="0"/>
              <a:t>? Hoe </a:t>
            </a:r>
            <a:r>
              <a:rPr lang="en-US" dirty="0" err="1"/>
              <a:t>maken</a:t>
            </a:r>
            <a:r>
              <a:rPr lang="en-US" dirty="0"/>
              <a:t>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834D21-A616-46FB-BFF6-5D6F5513A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23" y="2822498"/>
            <a:ext cx="3447590" cy="2148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39C04-851E-4917-92AA-97F576DBE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3084" y="2697424"/>
            <a:ext cx="3002544" cy="7027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F688B8-061B-4CDA-860D-9BBE0B23B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838" y="4353248"/>
            <a:ext cx="2790825" cy="885825"/>
          </a:xfrm>
          <a:prstGeom prst="rect">
            <a:avLst/>
          </a:prstGeom>
        </p:spPr>
      </p:pic>
      <p:sp>
        <p:nvSpPr>
          <p:cNvPr id="9" name="Rounded Rectangular Callout 16">
            <a:extLst>
              <a:ext uri="{FF2B5EF4-FFF2-40B4-BE49-F238E27FC236}">
                <a16:creationId xmlns:a16="http://schemas.microsoft.com/office/drawing/2014/main" id="{6C08F45F-F95A-470B-A8BB-682D6ECF245E}"/>
              </a:ext>
            </a:extLst>
          </p:cNvPr>
          <p:cNvSpPr/>
          <p:nvPr/>
        </p:nvSpPr>
        <p:spPr>
          <a:xfrm>
            <a:off x="6232125" y="3373515"/>
            <a:ext cx="2112886" cy="464652"/>
          </a:xfrm>
          <a:prstGeom prst="wedgeRoundRectCallout">
            <a:avLst>
              <a:gd name="adj1" fmla="val -39523"/>
              <a:gd name="adj2" fmla="val -135956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Gaat prima!</a:t>
            </a:r>
          </a:p>
        </p:txBody>
      </p:sp>
      <p:sp>
        <p:nvSpPr>
          <p:cNvPr id="10" name="Rounded Rectangular Callout 16">
            <a:extLst>
              <a:ext uri="{FF2B5EF4-FFF2-40B4-BE49-F238E27FC236}">
                <a16:creationId xmlns:a16="http://schemas.microsoft.com/office/drawing/2014/main" id="{BC344093-F02E-4C5F-8599-6AA96D7F0355}"/>
              </a:ext>
            </a:extLst>
          </p:cNvPr>
          <p:cNvSpPr/>
          <p:nvPr/>
        </p:nvSpPr>
        <p:spPr>
          <a:xfrm>
            <a:off x="6144828" y="5487880"/>
            <a:ext cx="2112886" cy="464652"/>
          </a:xfrm>
          <a:prstGeom prst="wedgeRoundRectCallout">
            <a:avLst>
              <a:gd name="adj1" fmla="val -39523"/>
              <a:gd name="adj2" fmla="val -135956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Loopt vast!</a:t>
            </a:r>
          </a:p>
        </p:txBody>
      </p:sp>
    </p:spTree>
    <p:extLst>
      <p:ext uri="{BB962C8B-B14F-4D97-AF65-F5344CB8AC3E}">
        <p14:creationId xmlns:p14="http://schemas.microsoft.com/office/powerpoint/2010/main" val="191578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Variabelen en functies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dirty="0"/>
              <a:t>Functies hebben </a:t>
            </a:r>
            <a:r>
              <a:rPr lang="nl-BE" dirty="0">
                <a:solidFill>
                  <a:schemeClr val="accent1"/>
                </a:solidFill>
              </a:rPr>
              <a:t>niet automatisch toegang </a:t>
            </a:r>
            <a:r>
              <a:rPr lang="nl-BE" dirty="0"/>
              <a:t>tot variabelen in het hoofdprogramma</a:t>
            </a:r>
          </a:p>
          <a:p>
            <a:r>
              <a:rPr lang="nl-BE" dirty="0"/>
              <a:t>Omgekeerd heeft het hoofdprogramma </a:t>
            </a:r>
            <a:r>
              <a:rPr lang="nl-BE" dirty="0">
                <a:solidFill>
                  <a:schemeClr val="accent1"/>
                </a:solidFill>
              </a:rPr>
              <a:t>geen toegang</a:t>
            </a:r>
            <a:r>
              <a:rPr lang="nl-BE" dirty="0"/>
              <a:t> tot de variabelen van de functie</a:t>
            </a:r>
          </a:p>
          <a:p>
            <a:r>
              <a:rPr lang="nl-BE" dirty="0"/>
              <a:t>Het gebied van het programma waarin een variabele “kan gezien worden”, noemen we de </a:t>
            </a:r>
            <a:r>
              <a:rPr lang="nl-BE" i="1" dirty="0">
                <a:solidFill>
                  <a:schemeClr val="accent1"/>
                </a:solidFill>
              </a:rPr>
              <a:t>scope</a:t>
            </a:r>
            <a:r>
              <a:rPr lang="nl-BE" dirty="0"/>
              <a:t> van de variabele</a:t>
            </a:r>
          </a:p>
          <a:p>
            <a:pPr marL="0" indent="0">
              <a:buNone/>
            </a:pPr>
            <a:endParaRPr lang="nl-BE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nl-BE" b="1" dirty="0">
                <a:solidFill>
                  <a:srgbClr val="FF0000"/>
                </a:solidFill>
              </a:rPr>
              <a:t>Afspraak: functies communiceren enkel met het hoofdprogramma via de parameters en de return waarde.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27798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E2BFD-B88F-44D0-ADB2-A1242AA06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Oefening: bevriende getallen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238C8-3305-4564-AAD9-67E8F456B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Ontwerp een algoritme dat alle bevriende getallen vindt met a, b &lt; 2000</a:t>
            </a:r>
            <a:endParaRPr lang="LID4096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CF69591-6F67-49D2-B7BF-79EEE2CF0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845" y="1454782"/>
            <a:ext cx="8034391" cy="269495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Van twee verschillende 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Natuurlijk getal"/>
              </a:rPr>
              <a:t>natuurlijke getallen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en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wordt gezegd dat ze </a:t>
            </a:r>
            <a:r>
              <a:rPr kumimoji="0" lang="LID4096" altLang="LID4096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bevriend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zijn als de som van de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echte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Deler"/>
              </a:rPr>
              <a:t>delers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van het getal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zelf niet, maar 1 wel) gelijk is aan het getal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terwijl de som van echte delers van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gelijk is aan het getal </a:t>
            </a:r>
            <a:r>
              <a:rPr kumimoji="0" lang="LID4096" altLang="LID4096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kumimoji="0" lang="nl-BE" altLang="LID4096" b="0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LID4096" altLang="LID4096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Een sinds de oudheid bekend paar bevriende getallen is (220, 284):</a:t>
            </a:r>
            <a:endParaRPr kumimoji="0" lang="LID4096" altLang="LID4096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(som van echte delers van 220) = 1 + 2 + 4 + 5 + 10 + 11 + 20 + 22 + 44 </a:t>
            </a:r>
            <a:br>
              <a:rPr kumimoji="0" lang="nl-NL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nl-NL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			           </a:t>
            </a: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+ 55 + 110 = 284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ID4096" altLang="LID4096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(som van echte delers van 284) = 1 + 2 + 4 + 71 + 142 = 220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LID4096" altLang="LID4096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D53153-C03B-43DE-ABCE-559DE2AC94E9}"/>
              </a:ext>
            </a:extLst>
          </p:cNvPr>
          <p:cNvSpPr txBox="1"/>
          <p:nvPr/>
        </p:nvSpPr>
        <p:spPr>
          <a:xfrm>
            <a:off x="3829050" y="3965069"/>
            <a:ext cx="48339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https://nl.wikipedia.org/wiki/Bevriende_getallen</a:t>
            </a:r>
          </a:p>
        </p:txBody>
      </p:sp>
    </p:spTree>
    <p:extLst>
      <p:ext uri="{BB962C8B-B14F-4D97-AF65-F5344CB8AC3E}">
        <p14:creationId xmlns:p14="http://schemas.microsoft.com/office/powerpoint/2010/main" val="284380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Sommige stukken code willen we op meerdere plaatsen hergebruiken</a:t>
            </a:r>
          </a:p>
          <a:p>
            <a:pPr lvl="1"/>
            <a:r>
              <a:rPr lang="nl-BE" dirty="0"/>
              <a:t>Net zoals “print” en “input”.</a:t>
            </a:r>
          </a:p>
          <a:p>
            <a:r>
              <a:rPr lang="nl-BE" dirty="0"/>
              <a:t>We kunnen dan een </a:t>
            </a:r>
            <a:r>
              <a:rPr lang="nl-BE" i="1" dirty="0"/>
              <a:t>functie </a:t>
            </a:r>
            <a:r>
              <a:rPr lang="nl-BE" dirty="0"/>
              <a:t>definieren.</a:t>
            </a:r>
          </a:p>
          <a:p>
            <a:pPr lvl="1"/>
            <a:r>
              <a:rPr lang="nl-BE" i="1" dirty="0"/>
              <a:t>“mini-programma” </a:t>
            </a:r>
            <a:r>
              <a:rPr lang="nl-BE" dirty="0"/>
              <a:t>met input en output</a:t>
            </a:r>
            <a:endParaRPr lang="nl-BE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012" y="4660227"/>
            <a:ext cx="2793206" cy="120015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882011" y="4539616"/>
            <a:ext cx="608648" cy="49720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7" name="Rounded Rectangular Callout 6"/>
          <p:cNvSpPr/>
          <p:nvPr/>
        </p:nvSpPr>
        <p:spPr>
          <a:xfrm>
            <a:off x="1124649" y="5097424"/>
            <a:ext cx="1628775" cy="325755"/>
          </a:xfrm>
          <a:prstGeom prst="wedgeRoundRectCallout">
            <a:avLst>
              <a:gd name="adj1" fmla="val 55483"/>
              <a:gd name="adj2" fmla="val -11218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Functiedefinitie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5088002" y="4043494"/>
            <a:ext cx="1628775" cy="469333"/>
          </a:xfrm>
          <a:prstGeom prst="wedgeRoundRectCallout">
            <a:avLst>
              <a:gd name="adj1" fmla="val -92938"/>
              <a:gd name="adj2" fmla="val 9044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Naam van de functie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6375305" y="4873944"/>
            <a:ext cx="1628775" cy="325755"/>
          </a:xfrm>
          <a:prstGeom prst="wedgeRoundRectCallout">
            <a:avLst>
              <a:gd name="adj1" fmla="val -118728"/>
              <a:gd name="adj2" fmla="val -6744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Leeg = geen invoer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6933946" y="5423180"/>
            <a:ext cx="1820228" cy="384095"/>
          </a:xfrm>
          <a:prstGeom prst="wedgeRoundRectCallout">
            <a:avLst>
              <a:gd name="adj1" fmla="val -110722"/>
              <a:gd name="adj2" fmla="val -7191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“body” van de functie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98065" y="4950024"/>
            <a:ext cx="77153" cy="840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2" name="Rounded Rectangular Callout 11"/>
          <p:cNvSpPr/>
          <p:nvPr/>
        </p:nvSpPr>
        <p:spPr>
          <a:xfrm>
            <a:off x="1367537" y="5682021"/>
            <a:ext cx="1628775" cy="710390"/>
          </a:xfrm>
          <a:prstGeom prst="wedgeRoundRectCallout">
            <a:avLst>
              <a:gd name="adj1" fmla="val 62851"/>
              <a:gd name="adj2" fmla="val -10352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dirty="0">
                <a:solidFill>
                  <a:schemeClr val="tx1"/>
                </a:solidFill>
              </a:rPr>
              <a:t>Indentatie geeft aan waar functie eindigt</a:t>
            </a:r>
          </a:p>
        </p:txBody>
      </p:sp>
    </p:spTree>
    <p:extLst>
      <p:ext uri="{BB962C8B-B14F-4D97-AF65-F5344CB8AC3E}">
        <p14:creationId xmlns:p14="http://schemas.microsoft.com/office/powerpoint/2010/main" val="4113971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40053-CFA6-4FBD-ACF3-6EEB63315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1F7CB-DE15-49C1-8262-33F99B8EC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Je</a:t>
            </a:r>
            <a:r>
              <a:rPr lang="en-GB" dirty="0"/>
              <a:t> </a:t>
            </a:r>
            <a:r>
              <a:rPr lang="en-GB" dirty="0" err="1"/>
              <a:t>kan</a:t>
            </a:r>
            <a:r>
              <a:rPr lang="en-GB" dirty="0"/>
              <a:t> </a:t>
            </a:r>
            <a:r>
              <a:rPr lang="en-GB" dirty="0" err="1"/>
              <a:t>zelfs</a:t>
            </a:r>
            <a:r>
              <a:rPr lang="en-GB" dirty="0"/>
              <a:t> </a:t>
            </a:r>
            <a:r>
              <a:rPr lang="en-GB" dirty="0" err="1"/>
              <a:t>functies</a:t>
            </a:r>
            <a:r>
              <a:rPr lang="en-GB" dirty="0"/>
              <a:t> </a:t>
            </a:r>
            <a:r>
              <a:rPr lang="en-GB" dirty="0" err="1"/>
              <a:t>uit</a:t>
            </a:r>
            <a:r>
              <a:rPr lang="en-GB" dirty="0"/>
              <a:t>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bestanden</a:t>
            </a:r>
            <a:r>
              <a:rPr lang="en-GB" dirty="0"/>
              <a:t> </a:t>
            </a:r>
            <a:r>
              <a:rPr lang="en-GB" dirty="0" err="1"/>
              <a:t>aanroepen</a:t>
            </a:r>
            <a:r>
              <a:rPr lang="en-GB" dirty="0"/>
              <a:t>: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Python </a:t>
            </a:r>
            <a:r>
              <a:rPr lang="en-GB" dirty="0" err="1"/>
              <a:t>moet</a:t>
            </a:r>
            <a:r>
              <a:rPr lang="en-GB" dirty="0"/>
              <a:t> </a:t>
            </a:r>
            <a:r>
              <a:rPr lang="en-GB" dirty="0" err="1"/>
              <a:t>deze</a:t>
            </a:r>
            <a:r>
              <a:rPr lang="en-GB" dirty="0"/>
              <a:t> </a:t>
            </a:r>
            <a:r>
              <a:rPr lang="en-GB" dirty="0" err="1"/>
              <a:t>bestanden</a:t>
            </a:r>
            <a:r>
              <a:rPr lang="en-GB" dirty="0"/>
              <a:t> </a:t>
            </a:r>
            <a:r>
              <a:rPr lang="en-GB" dirty="0" err="1"/>
              <a:t>wel</a:t>
            </a:r>
            <a:r>
              <a:rPr lang="en-GB" dirty="0"/>
              <a:t> </a:t>
            </a:r>
            <a:r>
              <a:rPr lang="en-GB" dirty="0" err="1"/>
              <a:t>kunnen</a:t>
            </a:r>
            <a:r>
              <a:rPr lang="en-GB" dirty="0"/>
              <a:t> </a:t>
            </a:r>
            <a:r>
              <a:rPr lang="en-GB" dirty="0" err="1"/>
              <a:t>vinden</a:t>
            </a:r>
            <a:r>
              <a:rPr lang="en-GB" dirty="0"/>
              <a:t> (</a:t>
            </a:r>
            <a:r>
              <a:rPr lang="en-GB" dirty="0" err="1"/>
              <a:t>bvb</a:t>
            </a:r>
            <a:r>
              <a:rPr lang="en-GB" dirty="0"/>
              <a:t>. in </a:t>
            </a:r>
            <a:r>
              <a:rPr lang="en-GB" dirty="0" err="1"/>
              <a:t>zelfde</a:t>
            </a:r>
            <a:r>
              <a:rPr lang="en-GB" dirty="0"/>
              <a:t> map)</a:t>
            </a:r>
          </a:p>
          <a:p>
            <a:r>
              <a:rPr lang="en-GB" dirty="0" err="1"/>
              <a:t>Merk</a:t>
            </a:r>
            <a:r>
              <a:rPr lang="en-GB" dirty="0"/>
              <a:t> op: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deden</a:t>
            </a:r>
            <a:r>
              <a:rPr lang="en-GB" dirty="0"/>
              <a:t> we al met turtle!</a:t>
            </a:r>
          </a:p>
          <a:p>
            <a:pPr lvl="1"/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handige</a:t>
            </a:r>
            <a:r>
              <a:rPr lang="en-GB" dirty="0"/>
              <a:t> module: math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65B31F1-2CFB-431A-B108-614A4F520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14" y="2868509"/>
            <a:ext cx="3544993" cy="92333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euclides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GGD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(GGD(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134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3428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4AC1164-92B1-4FF7-9E0A-F1A428307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131" y="2868509"/>
            <a:ext cx="4182555" cy="92333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euclides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euclides.GGD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134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3428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0974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Nieuw data type: Lijsten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Een lijst is een zogenaamde “container”</a:t>
            </a:r>
          </a:p>
          <a:p>
            <a:pPr lvl="1"/>
            <a:r>
              <a:rPr lang="nl-BE" dirty="0"/>
              <a:t>Bevat meerdere waardes tegelijk</a:t>
            </a:r>
          </a:p>
          <a:p>
            <a:r>
              <a:rPr lang="nl-BE" dirty="0"/>
              <a:t>Gebruik van een lijst:</a:t>
            </a:r>
          </a:p>
          <a:p>
            <a:pPr lvl="1"/>
            <a:r>
              <a:rPr lang="nl-BE" dirty="0"/>
              <a:t>Initialisatie: L=[elementen gescheiden door ‘,’]</a:t>
            </a:r>
          </a:p>
          <a:p>
            <a:pPr lvl="1"/>
            <a:r>
              <a:rPr lang="nl-BE" dirty="0"/>
              <a:t>Lengte: len(L)</a:t>
            </a:r>
          </a:p>
          <a:p>
            <a:pPr lvl="1"/>
            <a:r>
              <a:rPr lang="nl-BE" dirty="0"/>
              <a:t>Element op positie i: L[i]    </a:t>
            </a:r>
            <a:r>
              <a:rPr lang="nl-BE" dirty="0">
                <a:sym typeface="Wingdings" panose="05000000000000000000" pitchFamily="2" charset="2"/>
              </a:rPr>
              <a:t> we beginnen te tellen vanaf 0 !</a:t>
            </a:r>
          </a:p>
          <a:p>
            <a:pPr lvl="1"/>
            <a:r>
              <a:rPr lang="nl-BE" dirty="0">
                <a:sym typeface="Wingdings" panose="05000000000000000000" pitchFamily="2" charset="2"/>
              </a:rPr>
              <a:t>Element toevoegen: L.append(element)</a:t>
            </a:r>
          </a:p>
          <a:p>
            <a:pPr lvl="1"/>
            <a:r>
              <a:rPr lang="nl-BE" dirty="0">
                <a:sym typeface="Wingdings" panose="05000000000000000000" pitchFamily="2" charset="2"/>
              </a:rPr>
              <a:t>2 lijsten samenvoegen: L1+L2</a:t>
            </a:r>
          </a:p>
          <a:p>
            <a:pPr lvl="1"/>
            <a:r>
              <a:rPr lang="nl-BE" dirty="0">
                <a:sym typeface="Wingdings" panose="05000000000000000000" pitchFamily="2" charset="2"/>
              </a:rPr>
              <a:t>Sublijst van s tot t-1 : L[s:t]</a:t>
            </a:r>
          </a:p>
        </p:txBody>
      </p:sp>
    </p:spTree>
    <p:extLst>
      <p:ext uri="{BB962C8B-B14F-4D97-AF65-F5344CB8AC3E}">
        <p14:creationId xmlns:p14="http://schemas.microsoft.com/office/powerpoint/2010/main" val="4234253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lijst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0" y="2030469"/>
            <a:ext cx="3329568" cy="39909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670" y="2456874"/>
            <a:ext cx="4036068" cy="3058994"/>
          </a:xfrm>
          <a:prstGeom prst="rect">
            <a:avLst/>
          </a:prstGeom>
        </p:spPr>
      </p:pic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1811260" y="2456654"/>
            <a:ext cx="2933410" cy="14793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550707" y="2798619"/>
            <a:ext cx="129308" cy="1454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905878" y="3351919"/>
            <a:ext cx="1516929" cy="34312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</p:cNvCxnSpPr>
          <p:nvPr/>
        </p:nvCxnSpPr>
        <p:spPr>
          <a:xfrm flipV="1">
            <a:off x="3077140" y="4442374"/>
            <a:ext cx="1602875" cy="48555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3527138" y="5117082"/>
            <a:ext cx="1152877" cy="64788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5299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Lees een lijst getallen 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Lees een lijst getallen in</a:t>
            </a:r>
          </a:p>
          <a:p>
            <a:pPr lvl="1"/>
            <a:r>
              <a:rPr lang="nl-BE" dirty="0"/>
              <a:t>Afsluiten met leeg antwoord</a:t>
            </a:r>
          </a:p>
          <a:p>
            <a:pPr marL="457200" lvl="1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03045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Lees een lijst getallen 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Lees een lijst getallen in</a:t>
            </a:r>
          </a:p>
          <a:p>
            <a:pPr lvl="1"/>
            <a:r>
              <a:rPr lang="nl-BE" dirty="0"/>
              <a:t>Afsluiten met leeg antwoord</a:t>
            </a:r>
          </a:p>
          <a:p>
            <a:pPr marL="457200" lvl="1" indent="0">
              <a:buNone/>
            </a:pPr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37" y="3405274"/>
            <a:ext cx="7933726" cy="160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640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For 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for </a:t>
            </a:r>
            <a:r>
              <a:rPr lang="nl-BE" i="1" dirty="0"/>
              <a:t>variabele</a:t>
            </a:r>
            <a:r>
              <a:rPr lang="nl-BE" dirty="0"/>
              <a:t> in </a:t>
            </a:r>
            <a:r>
              <a:rPr lang="nl-BE" i="1" dirty="0"/>
              <a:t>lijst</a:t>
            </a:r>
            <a:r>
              <a:rPr lang="nl-BE" dirty="0"/>
              <a:t>:</a:t>
            </a:r>
            <a:endParaRPr lang="nl-BE" i="1" dirty="0"/>
          </a:p>
          <a:p>
            <a:pPr marL="0" indent="0">
              <a:buNone/>
            </a:pPr>
            <a:r>
              <a:rPr lang="nl-BE" dirty="0"/>
              <a:t>	</a:t>
            </a:r>
            <a:r>
              <a:rPr lang="nl-BE" i="1" dirty="0"/>
              <a:t>uit te voeren code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Herhaalt </a:t>
            </a:r>
            <a:r>
              <a:rPr lang="nl-BE" i="1" dirty="0"/>
              <a:t>uit te voeren code </a:t>
            </a:r>
            <a:r>
              <a:rPr lang="nl-BE" dirty="0"/>
              <a:t>zoveel maal als er elementen in </a:t>
            </a:r>
            <a:r>
              <a:rPr lang="nl-BE" i="1" dirty="0"/>
              <a:t>lijst</a:t>
            </a:r>
            <a:r>
              <a:rPr lang="nl-BE" dirty="0"/>
              <a:t> zijn. In elke iteratie wordt </a:t>
            </a:r>
            <a:r>
              <a:rPr lang="nl-BE" i="1" dirty="0"/>
              <a:t>variabele</a:t>
            </a:r>
            <a:r>
              <a:rPr lang="nl-BE" dirty="0"/>
              <a:t> gelijk gemaakt aan het volgende element in de lijst.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439411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For Loop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658" y="2227467"/>
            <a:ext cx="63055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75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For Loop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25" y="2361691"/>
            <a:ext cx="6305550" cy="3286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1175" y="2126361"/>
            <a:ext cx="1285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58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Bereken gemiddelde en standaardafwijking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Lijst getallen ingelezen van gebruiker</a:t>
            </a:r>
          </a:p>
          <a:p>
            <a:pPr lvl="1"/>
            <a:r>
              <a:rPr lang="nl-BE" dirty="0"/>
              <a:t>Code op eerdere slide</a:t>
            </a:r>
          </a:p>
          <a:p>
            <a:endParaRPr lang="nl-BE" dirty="0"/>
          </a:p>
          <a:p>
            <a:r>
              <a:rPr lang="nl-BE" dirty="0"/>
              <a:t>Bereken gemiddelde en (sample) standaardafwijking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755" y="4344776"/>
            <a:ext cx="4521494" cy="159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720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38" y="1168077"/>
            <a:ext cx="8493317" cy="478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982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60" y="2125266"/>
            <a:ext cx="2943225" cy="29217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036" y="2428875"/>
            <a:ext cx="1635919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67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Speciale lijsten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range(5) = [0,1,2,3,4]</a:t>
            </a:r>
          </a:p>
          <a:p>
            <a:r>
              <a:rPr lang="nl-BE" dirty="0"/>
              <a:t>range(3,5) = [3,4]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(in werkelijkheid is “range” niet echt een lijst, maar voorlopig kan je range als een lijst beschouwen)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62153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30" y="1452274"/>
            <a:ext cx="8401328" cy="49233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Voorbeeld: priemgetal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511637" y="3092225"/>
            <a:ext cx="2466109" cy="1061036"/>
          </a:xfrm>
          <a:prstGeom prst="wedgeRoundRectCallout">
            <a:avLst>
              <a:gd name="adj1" fmla="val -121583"/>
              <a:gd name="adj2" fmla="val 1701"/>
              <a:gd name="adj3" fmla="val 16667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dirty="0">
                <a:solidFill>
                  <a:srgbClr val="FF0000"/>
                </a:solidFill>
              </a:rPr>
              <a:t>[2,3,...,X-1]</a:t>
            </a:r>
          </a:p>
        </p:txBody>
      </p:sp>
      <p:sp>
        <p:nvSpPr>
          <p:cNvPr id="6" name="Oval 5"/>
          <p:cNvSpPr/>
          <p:nvPr/>
        </p:nvSpPr>
        <p:spPr>
          <a:xfrm>
            <a:off x="2067387" y="3197272"/>
            <a:ext cx="2359458" cy="553437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763567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Oefening: Zeef van Eratosthenes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7398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dirty="0"/>
              <a:t>CC BY-SA 3.0, https://commons.wikimedia.org/w/index.php?curid=2810935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833" y="1625455"/>
            <a:ext cx="5721494" cy="474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011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Oefening: Zeef van Eratosthenes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Wat is input? Wat is output?</a:t>
            </a:r>
          </a:p>
          <a:p>
            <a:r>
              <a:rPr lang="nl-BE" dirty="0"/>
              <a:t>Welke </a:t>
            </a:r>
            <a:r>
              <a:rPr lang="nl-BE" i="1" dirty="0"/>
              <a:t>data-structuur</a:t>
            </a:r>
            <a:r>
              <a:rPr lang="nl-BE" dirty="0"/>
              <a:t> gaan we gebruiken?</a:t>
            </a:r>
          </a:p>
          <a:p>
            <a:pPr lvl="1"/>
            <a:r>
              <a:rPr lang="nl-BE" dirty="0"/>
              <a:t>Heel belangrijk! Een goede data-structuur bespaart je veel programmeerwerk!</a:t>
            </a:r>
          </a:p>
          <a:p>
            <a:r>
              <a:rPr lang="nl-BE" dirty="0"/>
              <a:t>Welke manipulaties op de data structuur zijn nodig?</a:t>
            </a:r>
          </a:p>
          <a:p>
            <a:pPr lvl="1"/>
            <a:r>
              <a:rPr lang="nl-BE" dirty="0"/>
              <a:t>Algoritme</a:t>
            </a:r>
          </a:p>
          <a:p>
            <a:pPr lvl="1"/>
            <a:endParaRPr lang="nl-BE" dirty="0"/>
          </a:p>
          <a:p>
            <a:r>
              <a:rPr lang="nl-BE" dirty="0"/>
              <a:t>Nu pas: implementatie</a:t>
            </a:r>
          </a:p>
          <a:p>
            <a:pPr lvl="1"/>
            <a:r>
              <a:rPr lang="nl-BE" dirty="0"/>
              <a:t>Test tussentijds!</a:t>
            </a:r>
          </a:p>
        </p:txBody>
      </p:sp>
    </p:spTree>
    <p:extLst>
      <p:ext uri="{BB962C8B-B14F-4D97-AF65-F5344CB8AC3E}">
        <p14:creationId xmlns:p14="http://schemas.microsoft.com/office/powerpoint/2010/main" val="884608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82" y="1778942"/>
            <a:ext cx="8703066" cy="433647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DE3B02F-E4D2-4C2C-A143-E19F12F55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nl-BE" dirty="0"/>
              <a:t>Oefening: Zeef van Eratosthenes</a:t>
            </a:r>
          </a:p>
        </p:txBody>
      </p:sp>
      <p:sp>
        <p:nvSpPr>
          <p:cNvPr id="6" name="Rounded Rectangular Callout 4">
            <a:extLst>
              <a:ext uri="{FF2B5EF4-FFF2-40B4-BE49-F238E27FC236}">
                <a16:creationId xmlns:a16="http://schemas.microsoft.com/office/drawing/2014/main" id="{767A1489-3A49-485D-ADFF-90A4E992C44B}"/>
              </a:ext>
            </a:extLst>
          </p:cNvPr>
          <p:cNvSpPr/>
          <p:nvPr/>
        </p:nvSpPr>
        <p:spPr>
          <a:xfrm>
            <a:off x="5917229" y="1450353"/>
            <a:ext cx="2807020" cy="1099900"/>
          </a:xfrm>
          <a:prstGeom prst="wedgeRoundRectCallout">
            <a:avLst>
              <a:gd name="adj1" fmla="val -131097"/>
              <a:gd name="adj2" fmla="val 56308"/>
              <a:gd name="adj3" fmla="val 16667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rgbClr val="FF0000"/>
                </a:solidFill>
              </a:rPr>
              <a:t>Maak een lijst door de lijst [‘Priem’] zoveel te herhalen als de waarde in laatste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0767106-08B2-4378-A126-9727D5C15EAC}"/>
              </a:ext>
            </a:extLst>
          </p:cNvPr>
          <p:cNvSpPr/>
          <p:nvPr/>
        </p:nvSpPr>
        <p:spPr>
          <a:xfrm>
            <a:off x="1091247" y="2466363"/>
            <a:ext cx="2683799" cy="296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6958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E55AB-3A79-40C0-8C3D-2AB39E71F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Voorbeeld</a:t>
            </a:r>
            <a:r>
              <a:rPr lang="en-GB" dirty="0"/>
              <a:t>: Turtle-street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34DC614-8AB0-44C4-A820-66323F9DE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68" y="1442565"/>
            <a:ext cx="4966282" cy="3693319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def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huisje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():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turtle.down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turtle.left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90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turtle.left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45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math.sqrt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5000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turtle.left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90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math.sqrt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5000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turtle.left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45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turtle.up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turtle.left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90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E25DB6-938B-4A1F-BE45-59857D331AE6}"/>
              </a:ext>
            </a:extLst>
          </p:cNvPr>
          <p:cNvSpPr/>
          <p:nvPr/>
        </p:nvSpPr>
        <p:spPr>
          <a:xfrm>
            <a:off x="5159229" y="1442565"/>
            <a:ext cx="3884103" cy="25853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 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street():</a:t>
            </a:r>
          </a:p>
          <a:p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nr=0</a:t>
            </a:r>
          </a:p>
          <a:p>
            <a:r>
              <a:rPr lang="en-US" altLang="en-US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b="1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nr&lt;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huisje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nr=nr+1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turtle.right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180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altLang="en-US" i="1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i="1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600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turtle.right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180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4F18A1-B265-45B6-9D4A-B22349803A66}"/>
              </a:ext>
            </a:extLst>
          </p:cNvPr>
          <p:cNvSpPr/>
          <p:nvPr/>
        </p:nvSpPr>
        <p:spPr>
          <a:xfrm>
            <a:off x="5159229" y="4132226"/>
            <a:ext cx="3860557" cy="25853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turtle.up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turtle.goto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(-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400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250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=0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b="1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street()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turtle.right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turtle.forward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turtle.left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90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=st+1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24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/>
              <a:t>Functies kunnen overal gedefinieerd worden</a:t>
            </a:r>
          </a:p>
          <a:p>
            <a:pPr lvl="1"/>
            <a:r>
              <a:rPr lang="nl-BE" dirty="0"/>
              <a:t>Maak kan pas gebruikt worden </a:t>
            </a:r>
            <a:r>
              <a:rPr lang="nl-BE" b="1" dirty="0"/>
              <a:t>nadat</a:t>
            </a:r>
            <a:r>
              <a:rPr lang="nl-BE" dirty="0"/>
              <a:t> ze gedefinieerd is.</a:t>
            </a:r>
          </a:p>
          <a:p>
            <a:r>
              <a:rPr lang="nl-BE" dirty="0"/>
              <a:t>Functies kunnen hergedefinieerd worden (definieer gewoon opnieuw)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b="1" dirty="0">
                <a:solidFill>
                  <a:srgbClr val="FF0000"/>
                </a:solidFill>
              </a:rPr>
              <a:t>Echter!</a:t>
            </a:r>
          </a:p>
          <a:p>
            <a:pPr marL="0" indent="0">
              <a:buNone/>
            </a:pPr>
            <a:r>
              <a:rPr lang="nl-BE" b="1" dirty="0">
                <a:solidFill>
                  <a:srgbClr val="FF0000"/>
                </a:solidFill>
              </a:rPr>
              <a:t>Afspraak: functies worden steeds bovenaan in het programma gedefinieerd, en eens gedefinieerd wordt hun definitie niet meer gewijzigd</a:t>
            </a:r>
          </a:p>
        </p:txBody>
      </p:sp>
    </p:spTree>
    <p:extLst>
      <p:ext uri="{BB962C8B-B14F-4D97-AF65-F5344CB8AC3E}">
        <p14:creationId xmlns:p14="http://schemas.microsoft.com/office/powerpoint/2010/main" val="2850925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 met invoer en uitvoer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05" y="2226469"/>
            <a:ext cx="7886700" cy="3263504"/>
          </a:xfrm>
        </p:spPr>
        <p:txBody>
          <a:bodyPr/>
          <a:lstStyle/>
          <a:p>
            <a:r>
              <a:rPr lang="nl-BE" dirty="0"/>
              <a:t>Tot nu toe: functie heeft geen invoer en produceert geen uitvoer (behalve op scherm)</a:t>
            </a:r>
          </a:p>
          <a:p>
            <a:pPr lvl="1"/>
            <a:r>
              <a:rPr lang="nl-BE" dirty="0"/>
              <a:t>Input: via parameters	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70" y="3815477"/>
            <a:ext cx="6565106" cy="2064544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cxnSpLocks/>
          </p:cNvCxnSpPr>
          <p:nvPr/>
        </p:nvCxnSpPr>
        <p:spPr>
          <a:xfrm flipH="1">
            <a:off x="2364726" y="3464653"/>
            <a:ext cx="546254" cy="350824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236138" y="5180736"/>
            <a:ext cx="1365885" cy="145406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419144" y="5180737"/>
            <a:ext cx="2346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nl-BE" dirty="0"/>
              <a:t>Output: via return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4962193" y="3338988"/>
            <a:ext cx="3523298" cy="711518"/>
          </a:xfrm>
          <a:prstGeom prst="wedgeRoundRectCallout">
            <a:avLst>
              <a:gd name="adj1" fmla="val -55131"/>
              <a:gd name="adj2" fmla="val 128765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“=“ * 5 = “=====”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6565251" y="5180736"/>
            <a:ext cx="2468880" cy="845017"/>
          </a:xfrm>
          <a:prstGeom prst="wedgeRoundRectCallout">
            <a:avLst>
              <a:gd name="adj1" fmla="val -51552"/>
              <a:gd name="adj2" fmla="val -79704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100" dirty="0">
                <a:solidFill>
                  <a:schemeClr val="tx1"/>
                </a:solidFill>
              </a:rPr>
              <a:t>“\n” betekent: start nieuwe lijn</a:t>
            </a:r>
          </a:p>
        </p:txBody>
      </p:sp>
    </p:spTree>
    <p:extLst>
      <p:ext uri="{BB962C8B-B14F-4D97-AF65-F5344CB8AC3E}">
        <p14:creationId xmlns:p14="http://schemas.microsoft.com/office/powerpoint/2010/main" val="3695823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 met invoer en uitvoer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Tot nu toe: functie heeft geen invoer en produceert geen uitvoer (behalve op scherm)</a:t>
            </a:r>
          </a:p>
          <a:p>
            <a:pPr lvl="1"/>
            <a:r>
              <a:rPr lang="nl-BE" dirty="0"/>
              <a:t>Input: via parameters		Output: via return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47" y="3279696"/>
            <a:ext cx="6565106" cy="20645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774" y="4291250"/>
            <a:ext cx="1728788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52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4D1D5-7D5B-4D37-87C9-D9789795C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 met invoer en uitvoer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15C9A1-F258-47FB-BFB1-7CC050D7A671}"/>
              </a:ext>
            </a:extLst>
          </p:cNvPr>
          <p:cNvSpPr/>
          <p:nvPr/>
        </p:nvSpPr>
        <p:spPr>
          <a:xfrm>
            <a:off x="2618911" y="2237172"/>
            <a:ext cx="3852909" cy="2317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Willekeurig</a:t>
            </a:r>
            <a:r>
              <a:rPr lang="en-US" dirty="0"/>
              <a:t> </a:t>
            </a:r>
            <a:r>
              <a:rPr lang="en-US" dirty="0" err="1"/>
              <a:t>programma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Start </a:t>
            </a:r>
            <a:r>
              <a:rPr lang="en-US" dirty="0" err="1"/>
              <a:t>berekening</a:t>
            </a:r>
            <a:r>
              <a:rPr lang="en-US" dirty="0"/>
              <a:t> met </a:t>
            </a:r>
            <a:r>
              <a:rPr lang="en-US" dirty="0" err="1"/>
              <a:t>variabelen</a:t>
            </a:r>
            <a:r>
              <a:rPr lang="en-US" dirty="0"/>
              <a:t> A en B</a:t>
            </a:r>
          </a:p>
          <a:p>
            <a:pPr algn="ctr"/>
            <a:endParaRPr lang="en-US" dirty="0"/>
          </a:p>
          <a:p>
            <a:pPr algn="ctr"/>
            <a:r>
              <a:rPr lang="en-US" dirty="0" err="1"/>
              <a:t>Eindresultaat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in </a:t>
            </a:r>
            <a:r>
              <a:rPr lang="en-US" dirty="0" err="1"/>
              <a:t>variabele</a:t>
            </a:r>
            <a:r>
              <a:rPr lang="en-US" dirty="0"/>
              <a:t> X</a:t>
            </a:r>
          </a:p>
        </p:txBody>
      </p:sp>
      <p:sp>
        <p:nvSpPr>
          <p:cNvPr id="5" name="Arrow: Notched Right 4">
            <a:extLst>
              <a:ext uri="{FF2B5EF4-FFF2-40B4-BE49-F238E27FC236}">
                <a16:creationId xmlns:a16="http://schemas.microsoft.com/office/drawing/2014/main" id="{8E3B69F0-B3F5-4D4B-A666-F3D3CAB88E7D}"/>
              </a:ext>
            </a:extLst>
          </p:cNvPr>
          <p:cNvSpPr/>
          <p:nvPr/>
        </p:nvSpPr>
        <p:spPr>
          <a:xfrm>
            <a:off x="612559" y="2920753"/>
            <a:ext cx="1677880" cy="92327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en B</a:t>
            </a:r>
          </a:p>
        </p:txBody>
      </p:sp>
      <p:sp>
        <p:nvSpPr>
          <p:cNvPr id="6" name="Arrow: Notched Right 5">
            <a:extLst>
              <a:ext uri="{FF2B5EF4-FFF2-40B4-BE49-F238E27FC236}">
                <a16:creationId xmlns:a16="http://schemas.microsoft.com/office/drawing/2014/main" id="{DE6F2825-CDEF-4589-838E-9D04230B6E0F}"/>
              </a:ext>
            </a:extLst>
          </p:cNvPr>
          <p:cNvSpPr/>
          <p:nvPr/>
        </p:nvSpPr>
        <p:spPr>
          <a:xfrm>
            <a:off x="6704120" y="2922232"/>
            <a:ext cx="1677880" cy="92327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7268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4D1D5-7D5B-4D37-87C9-D9789795C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Functies met invoer en uitvoer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15C9A1-F258-47FB-BFB1-7CC050D7A671}"/>
              </a:ext>
            </a:extLst>
          </p:cNvPr>
          <p:cNvSpPr/>
          <p:nvPr/>
        </p:nvSpPr>
        <p:spPr>
          <a:xfrm>
            <a:off x="2618911" y="2237172"/>
            <a:ext cx="3852909" cy="2317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Willekeurig</a:t>
            </a:r>
            <a:r>
              <a:rPr lang="en-US" dirty="0"/>
              <a:t> </a:t>
            </a:r>
            <a:r>
              <a:rPr lang="en-US" dirty="0" err="1"/>
              <a:t>programma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Start </a:t>
            </a:r>
            <a:r>
              <a:rPr lang="en-US" dirty="0" err="1"/>
              <a:t>berekening</a:t>
            </a:r>
            <a:r>
              <a:rPr lang="en-US" dirty="0"/>
              <a:t> met </a:t>
            </a:r>
            <a:r>
              <a:rPr lang="en-US" dirty="0" err="1"/>
              <a:t>variabelen</a:t>
            </a:r>
            <a:r>
              <a:rPr lang="en-US" dirty="0"/>
              <a:t> A en B</a:t>
            </a:r>
          </a:p>
          <a:p>
            <a:pPr algn="ctr"/>
            <a:endParaRPr lang="en-US" dirty="0"/>
          </a:p>
          <a:p>
            <a:pPr algn="ctr"/>
            <a:r>
              <a:rPr lang="en-US" dirty="0" err="1"/>
              <a:t>Eindresultaat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in </a:t>
            </a:r>
            <a:r>
              <a:rPr lang="en-US" dirty="0" err="1"/>
              <a:t>variabele</a:t>
            </a:r>
            <a:r>
              <a:rPr lang="en-US" dirty="0"/>
              <a:t> 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351D13-5124-472F-9A7B-20D8F4918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753" y="1894919"/>
            <a:ext cx="3272182" cy="280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B396BDF-B2A8-4D7E-926F-EE561C07C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224" y="4461676"/>
            <a:ext cx="1621438" cy="64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Props1.xml><?xml version="1.0" encoding="utf-8"?>
<ds:datastoreItem xmlns:ds="http://schemas.openxmlformats.org/officeDocument/2006/customXml" ds:itemID="{86049C8B-0272-434F-AA57-08A949A626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f76264-579c-4c83-88ff-d6da86131101"/>
    <ds:schemaRef ds:uri="f3656e2d-d63d-4e13-ab43-eb9d33494d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5CBA1EC-B9C2-4515-A805-F051350CC5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801DB2-EBE2-4DEF-AFE5-21E9ACA5D4B6}">
  <ds:schemaRefs>
    <ds:schemaRef ds:uri="http://schemas.microsoft.com/office/2006/metadata/properties"/>
    <ds:schemaRef ds:uri="http://schemas.microsoft.com/office/infopath/2007/PartnerControls"/>
    <ds:schemaRef ds:uri="bbf76264-579c-4c83-88ff-d6da86131101"/>
    <ds:schemaRef ds:uri="f3656e2d-d63d-4e13-ab43-eb9d33494d6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1240</Words>
  <Application>Microsoft Office PowerPoint</Application>
  <PresentationFormat>On-screen Show (4:3)</PresentationFormat>
  <Paragraphs>155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Courier New</vt:lpstr>
      <vt:lpstr>Wingdings</vt:lpstr>
      <vt:lpstr>Office Theme</vt:lpstr>
      <vt:lpstr>Inleiding Programmeren Functies en lijsten</vt:lpstr>
      <vt:lpstr>Functies</vt:lpstr>
      <vt:lpstr>Functies</vt:lpstr>
      <vt:lpstr>Voorbeeld: Turtle-street</vt:lpstr>
      <vt:lpstr>Functies</vt:lpstr>
      <vt:lpstr>Functies met invoer en uitvoer</vt:lpstr>
      <vt:lpstr>Functies met invoer en uitvoer</vt:lpstr>
      <vt:lpstr>Functies met invoer en uitvoer</vt:lpstr>
      <vt:lpstr>Functies met invoer en uitvoer</vt:lpstr>
      <vt:lpstr>Functies: nomenclatuur</vt:lpstr>
      <vt:lpstr>Mogelijke fouten:  parameters vergeten</vt:lpstr>
      <vt:lpstr>Mogelijke fouten:  return vergeten</vt:lpstr>
      <vt:lpstr>Mogelijke fouten:  parameters hebben verkeerd type</vt:lpstr>
      <vt:lpstr>Voorbeeld: Turtle street met parameters</vt:lpstr>
      <vt:lpstr>Functies: voorbeelden</vt:lpstr>
      <vt:lpstr>Functies die functies aanroepen</vt:lpstr>
      <vt:lpstr>Vlugge vraag</vt:lpstr>
      <vt:lpstr>Variabelen en functies</vt:lpstr>
      <vt:lpstr>Oefening: bevriende getallen</vt:lpstr>
      <vt:lpstr>Modules</vt:lpstr>
      <vt:lpstr>Nieuw data type: Lijsten</vt:lpstr>
      <vt:lpstr>Voorbeeld: lijst</vt:lpstr>
      <vt:lpstr>Lees een lijst getallen in</vt:lpstr>
      <vt:lpstr>Lees een lijst getallen in</vt:lpstr>
      <vt:lpstr>For Loop</vt:lpstr>
      <vt:lpstr>Voorbeeld: For Loop</vt:lpstr>
      <vt:lpstr>Voorbeeld: For Loop</vt:lpstr>
      <vt:lpstr>Bereken gemiddelde en standaardafwijking</vt:lpstr>
      <vt:lpstr>PowerPoint Presentation</vt:lpstr>
      <vt:lpstr>Speciale lijsten</vt:lpstr>
      <vt:lpstr>Voorbeeld: priemgetal</vt:lpstr>
      <vt:lpstr>Oefening: Zeef van Eratosthenes</vt:lpstr>
      <vt:lpstr>Oefening: Zeef van Eratosthenes</vt:lpstr>
      <vt:lpstr>Oefening: Zeef van Eratosthenes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134</cp:revision>
  <dcterms:created xsi:type="dcterms:W3CDTF">2016-09-22T14:02:37Z</dcterms:created>
  <dcterms:modified xsi:type="dcterms:W3CDTF">2025-02-18T16:12:58Z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</Properties>
</file>